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256" r:id="rId2"/>
    <p:sldId id="306" r:id="rId3"/>
    <p:sldId id="305" r:id="rId4"/>
    <p:sldId id="304" r:id="rId5"/>
    <p:sldId id="303" r:id="rId6"/>
    <p:sldId id="302" r:id="rId7"/>
    <p:sldId id="301" r:id="rId8"/>
    <p:sldId id="300" r:id="rId9"/>
    <p:sldId id="299" r:id="rId10"/>
    <p:sldId id="307" r:id="rId11"/>
    <p:sldId id="308" r:id="rId12"/>
    <p:sldId id="309" r:id="rId13"/>
    <p:sldId id="310" r:id="rId14"/>
    <p:sldId id="311" r:id="rId15"/>
    <p:sldId id="312" r:id="rId16"/>
    <p:sldId id="331" r:id="rId17"/>
    <p:sldId id="298" r:id="rId18"/>
    <p:sldId id="297" r:id="rId19"/>
    <p:sldId id="296" r:id="rId20"/>
    <p:sldId id="295" r:id="rId21"/>
    <p:sldId id="294" r:id="rId22"/>
    <p:sldId id="293" r:id="rId23"/>
    <p:sldId id="292" r:id="rId24"/>
    <p:sldId id="291" r:id="rId25"/>
    <p:sldId id="290" r:id="rId26"/>
    <p:sldId id="289" r:id="rId27"/>
    <p:sldId id="288" r:id="rId28"/>
    <p:sldId id="287" r:id="rId29"/>
    <p:sldId id="314" r:id="rId30"/>
    <p:sldId id="315" r:id="rId31"/>
    <p:sldId id="316" r:id="rId32"/>
    <p:sldId id="317" r:id="rId33"/>
    <p:sldId id="318" r:id="rId34"/>
    <p:sldId id="286" r:id="rId35"/>
    <p:sldId id="319" r:id="rId36"/>
    <p:sldId id="320" r:id="rId37"/>
    <p:sldId id="321" r:id="rId38"/>
    <p:sldId id="322" r:id="rId39"/>
    <p:sldId id="323" r:id="rId40"/>
    <p:sldId id="324" r:id="rId41"/>
    <p:sldId id="326" r:id="rId42"/>
    <p:sldId id="327" r:id="rId43"/>
    <p:sldId id="328" r:id="rId44"/>
    <p:sldId id="329" r:id="rId45"/>
    <p:sldId id="330" r:id="rId46"/>
    <p:sldId id="285" r:id="rId47"/>
    <p:sldId id="284" r:id="rId48"/>
    <p:sldId id="283" r:id="rId49"/>
    <p:sldId id="282" r:id="rId50"/>
    <p:sldId id="281" r:id="rId51"/>
    <p:sldId id="280" r:id="rId52"/>
    <p:sldId id="279" r:id="rId5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FF00"/>
    <a:srgbClr val="B2B2B2"/>
    <a:srgbClr val="FFFFFF"/>
    <a:srgbClr val="9476EA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158"/>
    </p:cViewPr>
  </p:sorterViewPr>
  <p:notesViewPr>
    <p:cSldViewPr>
      <p:cViewPr varScale="1">
        <p:scale>
          <a:sx n="49" d="100"/>
          <a:sy n="49" d="100"/>
        </p:scale>
        <p:origin x="-3006" y="-114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fld id="{89BB50E4-297D-47DA-86BB-AB7D289474DC}" type="datetimeFigureOut">
              <a:rPr lang="en-US"/>
              <a:pPr>
                <a:defRPr/>
              </a:pPr>
              <a:t>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 smtClean="0">
                <a:latin typeface="Arial" pitchFamily="34" charset="0"/>
              </a:defRPr>
            </a:lvl1pPr>
          </a:lstStyle>
          <a:p>
            <a:pPr>
              <a:defRPr/>
            </a:pPr>
            <a:fld id="{46270F55-6066-4B2F-BC44-ACADF334C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244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CB1AD7-772B-4B0D-9CFC-A13810F4A584}" type="slidenum">
              <a:rPr lang="en-US"/>
              <a:pPr eaLnBrk="1" hangingPunct="1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AB0F0D1-E4FC-45A2-9858-C4BF0DFA3E15}" type="slidenum">
              <a:rPr lang="en-US"/>
              <a:pPr eaLnBrk="1" hangingPunct="1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44C82F-814A-4831-AB3A-4592D7F2F02D}" type="slidenum">
              <a:rPr lang="en-US"/>
              <a:pPr eaLnBrk="1" hangingPunct="1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685BCED-B0AD-42E2-AA06-F98EBDBE70A9}" type="slidenum">
              <a:rPr lang="en-US"/>
              <a:pPr eaLnBrk="1" hangingPunct="1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C0EFC5-8915-4D4D-8A7D-FAB6AF16701D}" type="slidenum">
              <a:rPr lang="en-US"/>
              <a:pPr eaLnBrk="1" hangingPunct="1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A2FC20-3F5D-4A4E-841A-5BA61F863176}" type="slidenum">
              <a:rPr lang="en-US"/>
              <a:pPr eaLnBrk="1" hangingPunct="1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926DBA-BCD8-4665-B7DE-D6C1CB7A0724}" type="slidenum">
              <a:rPr lang="en-US"/>
              <a:pPr eaLnBrk="1" hangingPunct="1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5B1CA5-049D-4653-9537-BB3A95E4EA32}" type="slidenum">
              <a:rPr lang="en-US"/>
              <a:pPr eaLnBrk="1" hangingPunct="1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BE67D22-C113-4027-BD73-9081B34D553F}" type="slidenum">
              <a:rPr lang="en-US"/>
              <a:pPr eaLnBrk="1" hangingPunct="1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86C1394-0081-4790-8862-2AEF8DCE3B1C}" type="slidenum">
              <a:rPr lang="en-US"/>
              <a:pPr eaLnBrk="1" hangingPunct="1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E42B29-202B-4268-96A6-82E82DA01701}" type="slidenum">
              <a:rPr lang="en-US"/>
              <a:pPr eaLnBrk="1" hangingPunct="1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9111AA9-E68C-4525-A11E-9488F9F352ED}" type="slidenum">
              <a:rPr lang="en-US"/>
              <a:pPr eaLnBrk="1" hangingPunct="1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304D1AF-C46A-4D87-822E-6D44D30266A1}" type="slidenum">
              <a:rPr lang="en-US"/>
              <a:pPr eaLnBrk="1" hangingPunct="1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477D14-308C-4D5F-9781-28014544BA2F}" type="slidenum">
              <a:rPr lang="en-US"/>
              <a:pPr eaLnBrk="1" hangingPunct="1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E52CB3-707B-4A84-979B-6822011454B6}" type="slidenum">
              <a:rPr lang="en-US"/>
              <a:pPr eaLnBrk="1" hangingPunct="1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223214-AAB9-4A33-B8B9-7A82D6FCA6D7}" type="slidenum">
              <a:rPr lang="en-US"/>
              <a:pPr eaLnBrk="1" hangingPunct="1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80B418-0E56-49A5-AAF5-15E0C704293D}" type="slidenum">
              <a:rPr lang="en-US"/>
              <a:pPr eaLnBrk="1" hangingPunct="1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1C6447B-A0BF-488C-A436-F7660B8D1784}" type="slidenum">
              <a:rPr lang="en-US"/>
              <a:pPr eaLnBrk="1" hangingPunct="1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C9E3619-413F-48E5-81B7-21E36BF74C43}" type="slidenum">
              <a:rPr lang="en-US"/>
              <a:pPr eaLnBrk="1" hangingPunct="1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FE23D5-742D-4A19-97F3-C9CD0D3DF304}" type="slidenum">
              <a:rPr lang="en-US"/>
              <a:pPr eaLnBrk="1" hangingPunct="1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F25D2A-7D75-47DE-BE02-5E56C956ADFD}" type="slidenum">
              <a:rPr lang="en-US"/>
              <a:pPr eaLnBrk="1" hangingPunct="1"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4C1408-6095-45A5-AE28-F48B02318E86}" type="slidenum">
              <a:rPr lang="en-US"/>
              <a:pPr eaLnBrk="1" hangingPunct="1"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4E9545-0814-42DF-981A-A217A6E89AC3}" type="slidenum">
              <a:rPr lang="en-US"/>
              <a:pPr eaLnBrk="1" hangingPunct="1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51DFDFD-E6E9-4FF3-B6F4-64DBE120F97B}" type="slidenum">
              <a:rPr lang="en-US"/>
              <a:pPr eaLnBrk="1" hangingPunct="1"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9E0F0CE-E32F-457F-874B-B9A66D3342A5}" type="slidenum">
              <a:rPr lang="en-US"/>
              <a:pPr eaLnBrk="1" hangingPunct="1"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B39935-F52E-4A9C-8C27-62EA58C18DD9}" type="slidenum">
              <a:rPr lang="en-US"/>
              <a:pPr eaLnBrk="1" hangingPunct="1"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16F5299-71D6-4657-AF1A-D52C2594F357}" type="slidenum">
              <a:rPr lang="en-US"/>
              <a:pPr eaLnBrk="1" hangingPunct="1"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8A9166-6AFF-436D-BF4E-FA0ED414C63B}" type="slidenum">
              <a:rPr lang="en-US"/>
              <a:pPr eaLnBrk="1" hangingPunct="1"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0FC6F1-5D52-40C6-A40A-BBB76D62943F}" type="slidenum">
              <a:rPr lang="en-US"/>
              <a:pPr eaLnBrk="1" hangingPunct="1"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1238325-5990-4D2E-B58E-B9A8F907C154}" type="slidenum">
              <a:rPr lang="en-US"/>
              <a:pPr eaLnBrk="1" hangingPunct="1"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2CB8C9-F2E5-4684-8DC4-EDB61F353674}" type="slidenum">
              <a:rPr lang="en-US"/>
              <a:pPr eaLnBrk="1" hangingPunct="1"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AFF49C5-EE56-4F30-99BD-4E06999266DC}" type="slidenum">
              <a:rPr lang="en-US"/>
              <a:pPr eaLnBrk="1" hangingPunct="1"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04F975-DE09-4391-BF94-80E164D5F215}" type="slidenum">
              <a:rPr lang="en-US"/>
              <a:pPr eaLnBrk="1" hangingPunct="1"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1F0D60-6EC4-4FA7-AB65-757908B255E9}" type="slidenum">
              <a:rPr lang="en-US"/>
              <a:pPr eaLnBrk="1" hangingPunct="1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3FE7C7C-FF9F-4DCD-B7BC-0B61256C7415}" type="slidenum">
              <a:rPr lang="en-US"/>
              <a:pPr eaLnBrk="1" hangingPunct="1"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C3A67F-1B38-4450-A9C9-8703AEE1455F}" type="slidenum">
              <a:rPr lang="en-US"/>
              <a:pPr eaLnBrk="1" hangingPunct="1"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2B6601-7A02-4547-AD7A-79777CBF89B3}" type="slidenum">
              <a:rPr lang="en-US"/>
              <a:pPr eaLnBrk="1" hangingPunct="1"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553F1BB-EBB4-4D04-8A07-F2F917B651A5}" type="slidenum">
              <a:rPr lang="en-US"/>
              <a:pPr eaLnBrk="1" hangingPunct="1"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216E146-B667-4EB1-954E-1361FABF64A2}" type="slidenum">
              <a:rPr lang="en-US"/>
              <a:pPr eaLnBrk="1" hangingPunct="1"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B3B103-1FE2-4BE4-8929-BE06938105F5}" type="slidenum">
              <a:rPr lang="en-US"/>
              <a:pPr eaLnBrk="1" hangingPunct="1"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5EE25A-1780-4426-B8EB-C641F0DBB8F5}" type="slidenum">
              <a:rPr lang="en-US"/>
              <a:pPr eaLnBrk="1" hangingPunct="1"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8782A4-0050-4D86-88D7-FC2019B21946}" type="slidenum">
              <a:rPr lang="en-US"/>
              <a:pPr eaLnBrk="1" hangingPunct="1"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937734-6532-458A-9513-F5BBE71C7BA6}" type="slidenum">
              <a:rPr lang="en-US"/>
              <a:pPr eaLnBrk="1" hangingPunct="1"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ECBF34-17EF-417F-B94F-DBBDF3DB8AE7}" type="slidenum">
              <a:rPr lang="en-US"/>
              <a:pPr eaLnBrk="1" hangingPunct="1"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935BDB-0BE0-4348-BDAF-F4D1199476E1}" type="slidenum">
              <a:rPr lang="en-US"/>
              <a:pPr eaLnBrk="1" hangingPunct="1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246938-7810-470C-8FB8-FCDA085C1082}" type="slidenum">
              <a:rPr lang="en-US"/>
              <a:pPr eaLnBrk="1" hangingPunct="1"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400A7FF-79FB-4970-B02E-5018F2ECA72B}" type="slidenum">
              <a:rPr lang="en-US"/>
              <a:pPr eaLnBrk="1" hangingPunct="1"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9AA1429-7639-4930-8E28-7153ED62EA2F}" type="slidenum">
              <a:rPr lang="en-US"/>
              <a:pPr eaLnBrk="1" hangingPunct="1"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682802-4542-481C-9A9D-4E68AE853A9D}" type="slidenum">
              <a:rPr lang="en-US"/>
              <a:pPr eaLnBrk="1" hangingPunct="1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7E38178-6589-4C0E-BFB2-854CBE90B2AD}" type="slidenum">
              <a:rPr lang="en-US"/>
              <a:pPr eaLnBrk="1" hangingPunct="1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5286282-4C7F-432F-AD18-DF4B6FA13723}" type="slidenum">
              <a:rPr lang="en-US"/>
              <a:pPr eaLnBrk="1" hangingPunct="1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804763" indent="-30952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238098" indent="-24762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733337" indent="-24762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228576" indent="-24762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723815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19054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293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209532" indent="-24762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D52D48-CC71-460C-9F53-42769051EA66}" type="slidenum">
              <a:rPr lang="en-US"/>
              <a:pPr eaLnBrk="1" hangingPunct="1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2D3E4-2748-4F39-BF51-C940570E4C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775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BFA0D-2477-46EF-A814-DC11C0E5DF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1611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2E52A-5063-4D3A-9318-95BBDF5AC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2932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FA6D1B-F809-42DD-BF38-4F3E653F3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447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2A1E7-8095-44AD-A9FD-BEDA007CF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037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4F18F-9423-4FCC-B593-0E0831E3E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9309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5CDA1-6F18-4E4F-B191-515F431C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8620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DDA8E-2A78-45FC-BD0D-587A5665D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4965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4EF2C-03ED-417C-846A-9EAEA659C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487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5A26B-F558-459B-9993-34B34433D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5278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D3504-C65E-4D04-AA54-344C4238CB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344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2">
                <a:gamma/>
                <a:tint val="38039"/>
                <a:invGamma/>
              </a:schemeClr>
            </a:gs>
            <a:gs pos="100000">
              <a:schemeClr val="bg2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fld id="{07B5314D-3146-4464-A6E7-58769EE31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rosionawreness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981200"/>
            <a:ext cx="8382000" cy="4800600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solidFill>
                <a:srgbClr val="33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 </a:t>
            </a:r>
            <a:r>
              <a:rPr lang="en-US" sz="28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 H Thanki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&amp; Principal Consultant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Corrosion Control &amp; Monitoring Consultancy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Vadodara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 smtClean="0">
                <a:solidFill>
                  <a:sysClr val="windowText" lastClr="000000"/>
                </a:solidFill>
                <a:hlinkClick r:id="rId3"/>
              </a:rPr>
              <a:t>www.corrosionawreness.com</a:t>
            </a:r>
            <a:endParaRPr lang="en-US" sz="1800" b="1" dirty="0">
              <a:solidFill>
                <a:sysClr val="windowText" lastClr="00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ysClr val="windowText" lastClr="00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delivered as course leader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During Two day Programme on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Advanced Corrosion Management 2014”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Mumbai on 30th &amp; 31st   Jan 2014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Organized </a:t>
            </a:r>
            <a:r>
              <a:rPr lang="en-US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Indian Knowledge Center</a:t>
            </a:r>
          </a:p>
          <a:p>
            <a:pPr eaLnBrk="1" hangingPunct="1">
              <a:defRPr/>
            </a:pPr>
            <a:endParaRPr lang="en-US" sz="2000" b="1" dirty="0" smtClean="0">
              <a:solidFill>
                <a:srgbClr val="3333CC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0800"/>
            <a:ext cx="6400800" cy="23622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smtClean="0"/>
              <a:t>Investing in </a:t>
            </a:r>
          </a:p>
          <a:p>
            <a:pPr eaLnBrk="1" hangingPunct="1"/>
            <a:r>
              <a:rPr lang="en-US" b="1" smtClean="0"/>
              <a:t>Corrosion Survey &amp;Monitoring</a:t>
            </a:r>
          </a:p>
          <a:p>
            <a:pPr eaLnBrk="1" hangingPunct="1"/>
            <a:r>
              <a:rPr lang="en-US" b="1" smtClean="0"/>
              <a:t>has </a:t>
            </a:r>
          </a:p>
          <a:p>
            <a:pPr eaLnBrk="1" hangingPunct="1"/>
            <a:r>
              <a:rPr lang="en-US" b="1" smtClean="0"/>
              <a:t>- Cost Benefit Considerations.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524000"/>
            <a:ext cx="7848600" cy="48768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mtClean="0"/>
              <a:t>When an investment in corrosion control and monitoring activities requires justification, </a:t>
            </a:r>
          </a:p>
          <a:p>
            <a:pPr eaLnBrk="1" hangingPunct="1"/>
            <a:r>
              <a:rPr lang="en-US" smtClean="0"/>
              <a:t>the risk of various corrosion costs needs to be considered. </a:t>
            </a:r>
          </a:p>
          <a:p>
            <a:pPr eaLnBrk="1" hangingPunct="1"/>
            <a:r>
              <a:rPr lang="en-US" smtClean="0"/>
              <a:t>The following corrosion cost factors can be important, </a:t>
            </a:r>
          </a:p>
          <a:p>
            <a:pPr eaLnBrk="1" hangingPunct="1"/>
            <a:r>
              <a:rPr lang="en-US" b="1" smtClean="0"/>
              <a:t>beyond the simple replacement costs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of a corroded component.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524000"/>
            <a:ext cx="7848600" cy="4876800"/>
          </a:xfrm>
          <a:solidFill>
            <a:schemeClr val="bg1"/>
          </a:solidFill>
        </p:spPr>
        <p:txBody>
          <a:bodyPr/>
          <a:lstStyle/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Secondary damage (a corrosion failure in one component/system can lead to other damage/problems)</a:t>
            </a:r>
          </a:p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Over design (excessive corrosion allowance)</a:t>
            </a:r>
          </a:p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Lost production / shutdowns</a:t>
            </a:r>
          </a:p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Maintenance costs</a:t>
            </a:r>
          </a:p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Loss of product</a:t>
            </a:r>
          </a:p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Contamination of product (waste, loss in revenue)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686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524000"/>
            <a:ext cx="7848600" cy="4876800"/>
          </a:xfrm>
          <a:solidFill>
            <a:schemeClr val="bg1"/>
          </a:solidFill>
        </p:spPr>
        <p:txBody>
          <a:bodyPr/>
          <a:lstStyle/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Environmental damage</a:t>
            </a:r>
          </a:p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Loss of consumer confidence (reduced sales)</a:t>
            </a:r>
          </a:p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Loss of in-house worker confidence (low morale, labor unrest)</a:t>
            </a:r>
          </a:p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Litigation costs</a:t>
            </a:r>
          </a:p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Safety (risk to life - incalculable)</a:t>
            </a:r>
          </a:p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Depletion of natural resources (metals/ alloying additions as a scarce, strategic resource in several countries)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524000"/>
            <a:ext cx="7848600" cy="4876800"/>
          </a:xfrm>
          <a:solidFill>
            <a:schemeClr val="bg1"/>
          </a:solidFill>
        </p:spPr>
        <p:txBody>
          <a:bodyPr/>
          <a:lstStyle/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Loss of efficiency (reduction in heat transfer in presence of corrosion products)</a:t>
            </a:r>
          </a:p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Loss of aesthetic appeal</a:t>
            </a:r>
          </a:p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Depreciation costs (significant in automobiles, for example)</a:t>
            </a:r>
          </a:p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Loss in productivity / trade (shut down of highway bridges leading to traffic jams, port facilities)</a:t>
            </a:r>
          </a:p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Loss in revenue (toll bridges, toll gates, harbors and marinas)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524000"/>
            <a:ext cx="7848600" cy="4876800"/>
          </a:xfrm>
          <a:solidFill>
            <a:schemeClr val="bg1"/>
          </a:solidFill>
        </p:spPr>
        <p:txBody>
          <a:bodyPr/>
          <a:lstStyle/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Regulatory compliance (clampdown by authorities following a corrosion incident)</a:t>
            </a:r>
          </a:p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Penalties of regulatory non-compliance (not following required procedures)</a:t>
            </a:r>
          </a:p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Diversion of human resources from core business / activities to deal with corrosion problems and their consequences</a:t>
            </a:r>
          </a:p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Decreased operational readiness (military)</a:t>
            </a:r>
          </a:p>
          <a:p>
            <a:pPr marL="228600" indent="-228600" algn="l" eaLnBrk="1" hangingPunct="1">
              <a:buClr>
                <a:schemeClr val="hlink"/>
              </a:buClr>
              <a:buSzPct val="120000"/>
              <a:buFont typeface="Wingdings" pitchFamily="2" charset="2"/>
              <a:buChar char="§"/>
            </a:pPr>
            <a:r>
              <a:rPr lang="en-US" sz="2800" smtClean="0"/>
              <a:t>Incomplete missions (military)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524000"/>
            <a:ext cx="7848600" cy="4876800"/>
          </a:xfrm>
          <a:solidFill>
            <a:schemeClr val="bg1"/>
          </a:solidFill>
        </p:spPr>
        <p:txBody>
          <a:bodyPr/>
          <a:lstStyle/>
          <a:p>
            <a:pPr marL="228600" indent="-228600" eaLnBrk="1" hangingPunct="1">
              <a:defRPr/>
            </a:pPr>
            <a:r>
              <a:rPr lang="en-US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Major Benefits expected from Corrosion Survey</a:t>
            </a:r>
          </a:p>
          <a:p>
            <a:pPr marL="228600" indent="-228600" eaLnBrk="1" hangingPunct="1">
              <a:defRPr/>
            </a:pPr>
            <a:endParaRPr lang="en-US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28600" indent="-228600" algn="l" eaLnBrk="1" hangingPunct="1">
              <a:buClr>
                <a:srgbClr val="FF3300"/>
              </a:buClr>
              <a:buSzPct val="120000"/>
              <a:buFont typeface="Wingdings" pitchFamily="2" charset="2"/>
              <a:buChar char="ü"/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silent effect of </a:t>
            </a:r>
          </a:p>
          <a:p>
            <a:pPr marL="228600" indent="-228600" algn="l" eaLnBrk="1" hangingPunct="1">
              <a:buClr>
                <a:srgbClr val="FF3300"/>
              </a:buClr>
              <a:buSzPct val="120000"/>
              <a:buFont typeface="Wingdings" pitchFamily="2" charset="2"/>
              <a:buNone/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Environment and Process conditions, </a:t>
            </a:r>
          </a:p>
          <a:p>
            <a:pPr marL="228600" indent="-228600" algn="l" eaLnBrk="1" hangingPunct="1">
              <a:buClr>
                <a:srgbClr val="FF3300"/>
              </a:buClr>
              <a:buSzPct val="120000"/>
              <a:buFont typeface="Wingdings" pitchFamily="2" charset="2"/>
              <a:buChar char="ü"/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Design faults, </a:t>
            </a:r>
          </a:p>
          <a:p>
            <a:pPr marL="228600" indent="-228600" algn="l" eaLnBrk="1" hangingPunct="1">
              <a:buClr>
                <a:srgbClr val="FF3300"/>
              </a:buClr>
              <a:buSzPct val="120000"/>
              <a:buFont typeface="Wingdings" pitchFamily="2" charset="2"/>
              <a:buChar char="ü"/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MOC compatibility</a:t>
            </a:r>
          </a:p>
          <a:p>
            <a:pPr marL="228600" indent="-228600" eaLnBrk="1" hangingPunct="1">
              <a:buClr>
                <a:srgbClr val="FF3300"/>
              </a:buClr>
              <a:buSzPct val="120000"/>
              <a:buFont typeface="Wingdings" pitchFamily="2" charset="2"/>
              <a:buNone/>
              <a:defRPr/>
            </a:pPr>
            <a:r>
              <a:rPr lang="en-US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Happens Visible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35052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FF3300"/>
                </a:solidFill>
              </a:rPr>
              <a:t>Difficulties for </a:t>
            </a:r>
          </a:p>
          <a:p>
            <a:pPr eaLnBrk="1" hangingPunct="1"/>
            <a:r>
              <a:rPr lang="en-US" b="1" smtClean="0">
                <a:solidFill>
                  <a:srgbClr val="FF3300"/>
                </a:solidFill>
              </a:rPr>
              <a:t>performing </a:t>
            </a:r>
          </a:p>
          <a:p>
            <a:pPr eaLnBrk="1" hangingPunct="1"/>
            <a:r>
              <a:rPr lang="en-US" b="1" smtClean="0">
                <a:solidFill>
                  <a:schemeClr val="hlink"/>
                </a:solidFill>
              </a:rPr>
              <a:t>Life Prediction Analysis</a:t>
            </a:r>
            <a:r>
              <a:rPr lang="en-US" b="1" smtClean="0">
                <a:solidFill>
                  <a:srgbClr val="FF3300"/>
                </a:solidFill>
              </a:rPr>
              <a:t> </a:t>
            </a:r>
          </a:p>
          <a:p>
            <a:pPr eaLnBrk="1" hangingPunct="1"/>
            <a:r>
              <a:rPr lang="en-US" b="1" smtClean="0">
                <a:solidFill>
                  <a:srgbClr val="FF3300"/>
                </a:solidFill>
              </a:rPr>
              <a:t>when </a:t>
            </a:r>
          </a:p>
          <a:p>
            <a:pPr eaLnBrk="1" hangingPunct="1"/>
            <a:r>
              <a:rPr lang="en-US" b="1" smtClean="0">
                <a:solidFill>
                  <a:srgbClr val="FF3300"/>
                </a:solidFill>
              </a:rPr>
              <a:t>corrosion is involved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0800"/>
            <a:ext cx="6400800" cy="29718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smtClean="0"/>
              <a:t>The seeds of some failures often exist before steady state operation begins and result from lack of attention to precedent details.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0800"/>
            <a:ext cx="6400800" cy="29718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smtClean="0"/>
              <a:t>Conditions change with time, and nominally unexpected circumstances develop for which there were no initial considerations.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600200"/>
            <a:ext cx="6324600" cy="4724400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OBJECTIVE </a:t>
            </a:r>
          </a:p>
          <a:p>
            <a:pPr eaLnBrk="1" hangingPunct="1">
              <a:defRPr/>
            </a:pPr>
            <a:r>
              <a:rPr lang="en-US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 </a:t>
            </a:r>
          </a:p>
          <a:p>
            <a:pPr eaLnBrk="1" hangingPunct="1">
              <a:defRPr/>
            </a:pPr>
            <a:r>
              <a:rPr lang="en-US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conduct Corrosion Survey </a:t>
            </a:r>
          </a:p>
          <a:p>
            <a:pPr eaLnBrk="1" hangingPunct="1">
              <a:defRPr/>
            </a:pPr>
            <a:endParaRPr lang="en-US" b="1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‘Prepare a Ground to Audit </a:t>
            </a:r>
          </a:p>
          <a:p>
            <a:pPr eaLnBrk="1" hangingPunct="1">
              <a:defRPr/>
            </a:pPr>
            <a:r>
              <a:rPr lang="en-US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plant asset for </a:t>
            </a:r>
          </a:p>
          <a:p>
            <a:pPr eaLnBrk="1" hangingPunct="1">
              <a:defRPr/>
            </a:pPr>
            <a:r>
              <a:rPr lang="en-US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suggestions/recommendation’</a:t>
            </a:r>
          </a:p>
          <a:p>
            <a:pPr eaLnBrk="1" hangingPunct="1">
              <a:defRPr/>
            </a:pPr>
            <a:r>
              <a:rPr lang="en-US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752600"/>
            <a:ext cx="6400800" cy="46482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Multiple and explicitly different environments often occur on the same subcomponent; further, </a:t>
            </a:r>
          </a:p>
          <a:p>
            <a:pPr eaLnBrk="1" hangingPunct="1">
              <a:lnSpc>
                <a:spcPct val="90000"/>
              </a:lnSpc>
            </a:pPr>
            <a:endParaRPr lang="en-US" b="1" smtClean="0"/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multiple modes of corrosion </a:t>
            </a:r>
          </a:p>
          <a:p>
            <a:pPr eaLnBrk="1" hangingPunct="1">
              <a:lnSpc>
                <a:spcPct val="90000"/>
              </a:lnSpc>
            </a:pPr>
            <a:endParaRPr lang="en-US" b="1" smtClean="0"/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may occur at each of these multiple locations.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447800"/>
            <a:ext cx="8305800" cy="5257800"/>
          </a:xfrm>
          <a:solidFill>
            <a:schemeClr val="bg1"/>
          </a:solidFill>
        </p:spPr>
        <p:txBody>
          <a:bodyPr/>
          <a:lstStyle/>
          <a:p>
            <a:pPr marL="285750" indent="-285750" eaLnBrk="1" hangingPunct="1">
              <a:lnSpc>
                <a:spcPct val="90000"/>
              </a:lnSpc>
            </a:pPr>
            <a:r>
              <a:rPr lang="en-US" sz="2800" b="1" smtClean="0"/>
              <a:t>Contaminants that produce corrosion often arise from other sources than the component being considered. </a:t>
            </a:r>
          </a:p>
          <a:p>
            <a:pPr marL="285750" indent="-285750" eaLnBrk="1" hangingPunct="1">
              <a:lnSpc>
                <a:spcPct val="90000"/>
              </a:lnSpc>
            </a:pPr>
            <a:r>
              <a:rPr lang="en-US" sz="2800" b="1" smtClean="0"/>
              <a:t>Such contaminants in steam power plants result from: </a:t>
            </a:r>
          </a:p>
          <a:p>
            <a:pPr marL="285750" indent="-285750" algn="l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sz="2800" b="1" smtClean="0"/>
              <a:t>Copper alloy condensers that produce copper ions in solution </a:t>
            </a:r>
          </a:p>
          <a:p>
            <a:pPr marL="285750" indent="-285750" algn="l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sz="2800" b="1" smtClean="0"/>
              <a:t>Leaks in turbine seals that allow oxygen access </a:t>
            </a:r>
          </a:p>
          <a:p>
            <a:pPr marL="285750" indent="-285750" algn="l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sz="2800" b="1" smtClean="0"/>
              <a:t>Release of lead ions from bearings </a:t>
            </a:r>
          </a:p>
          <a:p>
            <a:pPr marL="285750" indent="-285750" algn="l" eaLnBrk="1" hangingPunct="1">
              <a:lnSpc>
                <a:spcPct val="90000"/>
              </a:lnSpc>
              <a:buClr>
                <a:schemeClr val="folHlink"/>
              </a:buClr>
              <a:buFont typeface="Wingdings" pitchFamily="2" charset="2"/>
              <a:buChar char="ü"/>
            </a:pPr>
            <a:r>
              <a:rPr lang="en-US" sz="2800" b="1" smtClean="0"/>
              <a:t>Leaks in condenser tubes that allow chloride to enter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0800"/>
            <a:ext cx="6400800" cy="3352800"/>
          </a:xfrm>
          <a:solidFill>
            <a:schemeClr val="bg1"/>
          </a:solidFill>
        </p:spPr>
        <p:txBody>
          <a:bodyPr/>
          <a:lstStyle/>
          <a:p>
            <a:pPr eaLnBrk="1" hangingPunct="1"/>
            <a:endParaRPr lang="en-US" b="1" smtClean="0"/>
          </a:p>
          <a:p>
            <a:pPr eaLnBrk="1" hangingPunct="1"/>
            <a:r>
              <a:rPr lang="en-US" b="1" smtClean="0"/>
              <a:t>Predicting performance is an interdisciplinary project </a:t>
            </a:r>
          </a:p>
          <a:p>
            <a:pPr eaLnBrk="1" hangingPunct="1"/>
            <a:r>
              <a:rPr lang="en-US" b="1" smtClean="0"/>
              <a:t>Often the necessary disciplines are not involved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828800"/>
            <a:ext cx="7467600" cy="42672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The schedule for producing the product often does not allow for a serious assessment of performance.</a:t>
            </a:r>
          </a:p>
          <a:p>
            <a:pPr eaLnBrk="1" hangingPunct="1">
              <a:lnSpc>
                <a:spcPct val="90000"/>
              </a:lnSpc>
            </a:pPr>
            <a:endParaRPr lang="en-US" b="1" smtClean="0"/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 Further, 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there is often insufficient money to undertake both the analysis and necessary testing.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752600"/>
            <a:ext cx="8001000" cy="4495800"/>
          </a:xfrm>
          <a:solidFill>
            <a:srgbClr val="B2B2B2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Field experience is often not consulted and properly analyzed; 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on the other hand the applicability of satisfactory field experience is sometimes erroneously assumed to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 justify designs, 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even 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slightly different conditions of exposure.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6868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524000"/>
            <a:ext cx="8305800" cy="495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2800" b="1" smtClean="0"/>
              <a:t>Corrosion-related failures are inherently statistical as they involve diverse inputs from the material and environment. </a:t>
            </a:r>
          </a:p>
          <a:p>
            <a:pPr eaLnBrk="1" hangingPunct="1"/>
            <a:r>
              <a:rPr lang="en-US" sz="2800" b="1" smtClean="0"/>
              <a:t>For these reasons, even under the best of circumstances, </a:t>
            </a:r>
          </a:p>
          <a:p>
            <a:pPr eaLnBrk="1" hangingPunct="1"/>
            <a:r>
              <a:rPr lang="en-US" sz="2800" b="1" smtClean="0"/>
              <a:t>corrosion-related failure phenomena </a:t>
            </a:r>
          </a:p>
          <a:p>
            <a:pPr eaLnBrk="1" hangingPunct="1"/>
            <a:r>
              <a:rPr lang="en-US" sz="2800" b="1" smtClean="0"/>
              <a:t>exhibit "broad scatter" in their occurrences. </a:t>
            </a:r>
          </a:p>
          <a:p>
            <a:pPr eaLnBrk="1" hangingPunct="1"/>
            <a:r>
              <a:rPr lang="en-US" sz="2800" b="1" smtClean="0"/>
              <a:t>Such scatter is often erroneously regarded as just bad data rather than an inherent property of corrosion-related phenomena.</a:t>
            </a:r>
            <a:r>
              <a:rPr lang="en-US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676400"/>
            <a:ext cx="7620000" cy="40386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smtClean="0"/>
              <a:t>There are many, who argue, </a:t>
            </a:r>
          </a:p>
          <a:p>
            <a:pPr eaLnBrk="1" hangingPunct="1"/>
            <a:r>
              <a:rPr lang="en-US" b="1" smtClean="0"/>
              <a:t>that responsible predictions are not possible without an absolute </a:t>
            </a:r>
          </a:p>
          <a:p>
            <a:pPr eaLnBrk="1" hangingPunct="1"/>
            <a:r>
              <a:rPr lang="en-US" b="1" smtClean="0"/>
              <a:t>understanding of fundamental atomic processes. </a:t>
            </a:r>
          </a:p>
          <a:p>
            <a:pPr eaLnBrk="1" hangingPunct="1"/>
            <a:r>
              <a:rPr lang="en-US" b="1" smtClean="0"/>
              <a:t>This is neither so nor generally possible.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828800"/>
            <a:ext cx="8229600" cy="46482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Ultimately, what many claim to be atomically based predictions are nothing more than correlations with multiple adjustable parameters. 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A more honest approach, and more reasonable, is simply to accept the fact that 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good correlations are usually adequate if they are responsibly applied.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6868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600200"/>
            <a:ext cx="6400800" cy="10668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</a:rPr>
              <a:t>Information Required for Corrosion Audit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295400" y="3124200"/>
            <a:ext cx="6477000" cy="3276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00050" indent="-40005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Ø"/>
            </a:pPr>
            <a:r>
              <a:rPr lang="en-US" sz="3200" b="1"/>
              <a:t>The chemical environment likely to be encountered on the structure of interest at the location of interest </a:t>
            </a:r>
          </a:p>
          <a:p>
            <a:pPr marL="400050" indent="-40005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Ø"/>
            </a:pPr>
            <a:r>
              <a:rPr lang="en-US" sz="3200" b="1"/>
              <a:t>The material from which the component is manufactured</a:t>
            </a:r>
            <a:r>
              <a:rPr lang="en-US" sz="3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89916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600200"/>
            <a:ext cx="6400800" cy="10668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</a:rPr>
              <a:t>Information Required for Corrosion Audit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143000" y="3124200"/>
            <a:ext cx="7239000" cy="3276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00050" indent="-40005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Ø"/>
            </a:pPr>
            <a:r>
              <a:rPr lang="en-US" sz="3200" b="1"/>
              <a:t>The orientation of the critical forces (loads) applied externally and internally with respect to the critical directions in the material </a:t>
            </a:r>
          </a:p>
          <a:p>
            <a:pPr marL="400050" indent="-40005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Ø"/>
            </a:pPr>
            <a:r>
              <a:rPr lang="en-US" sz="3200" b="1"/>
              <a:t>The susceptibility of the material to a given type of corrosion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371600"/>
            <a:ext cx="6172200" cy="609600"/>
          </a:xfrm>
        </p:spPr>
        <p:txBody>
          <a:bodyPr/>
          <a:lstStyle/>
          <a:p>
            <a:pPr eaLnBrk="1" hangingPunct="1"/>
            <a:r>
              <a:rPr lang="en-US" b="1" smtClean="0"/>
              <a:t>WHY TO SURVEY?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57200" y="2362200"/>
            <a:ext cx="8153400" cy="4191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/>
              <a:t>Corrosion being continuous phenomena,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/>
              <a:t>affecting the useful service life of plant equipment and its accessories,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2800" b="1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/>
              <a:t>it escapes from of plant personnel vigilance and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/>
              <a:t>only comes up with its effect,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/>
              <a:t> when unscheduled shutdown or isolation of the affected assets is called for.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6868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600200"/>
            <a:ext cx="6400800" cy="10668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</a:rPr>
              <a:t>Information Required for Corrosion Audit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609600" y="3124200"/>
            <a:ext cx="8153400" cy="3276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03225" indent="-403225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Ø"/>
            </a:pPr>
            <a:r>
              <a:rPr lang="en-US" sz="3200" b="1"/>
              <a:t>The temperature of exposure of the            component </a:t>
            </a:r>
          </a:p>
          <a:p>
            <a:pPr marL="403225" indent="-403225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Ø"/>
            </a:pPr>
            <a:r>
              <a:rPr lang="en-US" sz="3200" b="1"/>
              <a:t>The type of forces applied i.e. sustained force or cyclic force (constant force amplitude or variable force amplitude)</a:t>
            </a:r>
            <a:r>
              <a:rPr lang="en-US" sz="3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228600"/>
            <a:ext cx="8610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600200"/>
            <a:ext cx="6400800" cy="10668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</a:rPr>
              <a:t>Information Required for Corrosion Audit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381000" y="2895600"/>
            <a:ext cx="8382000" cy="3657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03225" indent="-3175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Ø"/>
            </a:pPr>
            <a:r>
              <a:rPr lang="en-US" sz="3200" b="1"/>
              <a:t>The type of exposure to the chemical environment i.e. constant, intermittent, concomitant with the forces (corrosion fatigue or stress corrosion cracking) or sequentially with force (corrosion/fatigue) </a:t>
            </a:r>
          </a:p>
          <a:p>
            <a:pPr marL="403225" indent="-3175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Ø"/>
            </a:pPr>
            <a:r>
              <a:rPr lang="en-US" sz="3200" b="1"/>
              <a:t>The rates of corrosion attack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600200"/>
            <a:ext cx="6400800" cy="10668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</a:rPr>
              <a:t>Information Required for Corrosion Audit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81000" y="2895600"/>
            <a:ext cx="8382000" cy="3657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0005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Ø"/>
            </a:pPr>
            <a:r>
              <a:rPr lang="en-US" sz="3200" b="1"/>
              <a:t>The potential influence of the effects of corrosion on fatigue crack nucleation and propagation </a:t>
            </a:r>
          </a:p>
          <a:p>
            <a:pPr marL="40005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None/>
            </a:pPr>
            <a:endParaRPr lang="en-US" sz="3200" b="1"/>
          </a:p>
          <a:p>
            <a:pPr marL="40005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Ø"/>
            </a:pPr>
            <a:r>
              <a:rPr lang="en-US" sz="3200" b="1"/>
              <a:t>The impact of any related corrosion degradation to residual strength</a:t>
            </a:r>
            <a:r>
              <a:rPr lang="en-US" sz="3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600200"/>
            <a:ext cx="6400800" cy="10668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</a:rPr>
              <a:t>Information Required for Corrosion Audit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81000" y="2895600"/>
            <a:ext cx="8382000" cy="3657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0005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Ø"/>
            </a:pPr>
            <a:r>
              <a:rPr lang="en-US" sz="3200" b="1"/>
              <a:t>The potential for widespread corrosion damage to occur (WCD)</a:t>
            </a:r>
          </a:p>
          <a:p>
            <a:pPr marL="400050" algn="ctr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None/>
            </a:pPr>
            <a:r>
              <a:rPr lang="en-US" sz="2000"/>
              <a:t>and </a:t>
            </a:r>
          </a:p>
          <a:p>
            <a:pPr marL="40005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Ø"/>
            </a:pPr>
            <a:r>
              <a:rPr lang="en-US" sz="3200" b="1"/>
              <a:t>The potential impact of corrosion on the occurrence of widespread fatigue damage (WFD) and its impact on structural integrity.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600200"/>
            <a:ext cx="6324600" cy="685800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Data - Information – Solution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914400" y="2667000"/>
            <a:ext cx="7620000" cy="3810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It is important that the corrosion data is not viewed in isolation.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It is when corrosion data is placed in context with other process data that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useful information is most likely to emerge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600200"/>
            <a:ext cx="6324600" cy="685800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Data - Information – Solution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457200" y="2590800"/>
            <a:ext cx="8458200" cy="3810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 complex inter-relationship exists between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3200" b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temperature, pressure, flow rate, treatment and chemical composition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and hence any change in corrosion rate may well relate directly to a change in another, controllable, parameter</a:t>
            </a:r>
            <a:r>
              <a:rPr lang="en-US" sz="3200"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600200"/>
            <a:ext cx="6324600" cy="685800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Data - Information – Solution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457200" y="2819400"/>
            <a:ext cx="8458200" cy="1981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3200" b="1"/>
              <a:t>Careful DATA presentation can reveal the keys to operating a process </a:t>
            </a:r>
          </a:p>
          <a:p>
            <a:pPr algn="ctr">
              <a:spcBef>
                <a:spcPct val="20000"/>
              </a:spcBef>
            </a:pPr>
            <a:r>
              <a:rPr lang="en-US" sz="3200" b="1"/>
              <a:t>more efficiently and profitably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28600"/>
            <a:ext cx="8839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600200"/>
            <a:ext cx="6324600" cy="685800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Data - Information – Solution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457200" y="2438400"/>
            <a:ext cx="8458200" cy="76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000" b="1"/>
              <a:t>Careful data presentation can reveal the keys to operating a process more efficiently and profitably</a:t>
            </a: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228600" y="3581400"/>
            <a:ext cx="8763000" cy="2362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There are three components of DATA quality </a:t>
            </a:r>
          </a:p>
          <a:p>
            <a:pPr>
              <a:spcBef>
                <a:spcPct val="20000"/>
              </a:spcBef>
              <a:buClr>
                <a:srgbClr val="3333CC"/>
              </a:buClr>
              <a:buSzPct val="120000"/>
              <a:buFontTx/>
              <a:buChar char="o"/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Data Definition Quality</a:t>
            </a:r>
            <a:r>
              <a:rPr lang="en-US" sz="3200">
                <a:latin typeface="Arial" pitchFamily="34" charset="0"/>
              </a:rPr>
              <a:t> </a:t>
            </a:r>
          </a:p>
          <a:p>
            <a:pPr>
              <a:spcBef>
                <a:spcPct val="20000"/>
              </a:spcBef>
              <a:buClr>
                <a:srgbClr val="3333CC"/>
              </a:buClr>
              <a:buSzPct val="120000"/>
              <a:buFontTx/>
              <a:buChar char="o"/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Data Content Quality</a:t>
            </a:r>
            <a:r>
              <a:rPr lang="en-US" sz="3200">
                <a:latin typeface="Arial" pitchFamily="34" charset="0"/>
              </a:rPr>
              <a:t> </a:t>
            </a:r>
          </a:p>
          <a:p>
            <a:pPr>
              <a:spcBef>
                <a:spcPct val="20000"/>
              </a:spcBef>
              <a:buClr>
                <a:srgbClr val="3333CC"/>
              </a:buClr>
              <a:buSzPct val="120000"/>
              <a:buFontTx/>
              <a:buChar char="o"/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Data Presentation Quality</a:t>
            </a:r>
            <a:endParaRPr lang="en-US" sz="2800" b="1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0"/>
            <a:ext cx="8534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600200"/>
            <a:ext cx="6324600" cy="685800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Data - Information – Solution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457200" y="2438400"/>
            <a:ext cx="8458200" cy="76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000" b="1"/>
              <a:t>Careful data presentation can reveal the keys to operating a process more efficiently and profitably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0" y="3352800"/>
            <a:ext cx="9144000" cy="3505200"/>
          </a:xfrm>
          <a:prstGeom prst="rect">
            <a:avLst/>
          </a:prstGeom>
          <a:gradFill rotWithShape="1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Data Definition Quality</a:t>
            </a:r>
            <a:r>
              <a:rPr lang="en-US" sz="3200">
                <a:latin typeface="Arial" pitchFamily="34" charset="0"/>
              </a:rPr>
              <a:t>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800">
                <a:latin typeface="Arial" pitchFamily="34" charset="0"/>
              </a:rPr>
              <a:t>Data definition is much more than just</a:t>
            </a:r>
            <a:r>
              <a:rPr lang="en-US" sz="2800" i="1">
                <a:latin typeface="Arial" pitchFamily="34" charset="0"/>
              </a:rPr>
              <a:t> documentation </a:t>
            </a:r>
            <a:r>
              <a:rPr lang="en-US" sz="2800">
                <a:latin typeface="Arial" pitchFamily="34" charset="0"/>
              </a:rPr>
              <a:t>of data, or even information product specification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800">
                <a:latin typeface="Arial" pitchFamily="34" charset="0"/>
              </a:rPr>
              <a:t>Data definition represents not just the meaning of data, but the </a:t>
            </a:r>
            <a:r>
              <a:rPr lang="en-US" sz="2800" b="1">
                <a:latin typeface="Arial" pitchFamily="34" charset="0"/>
              </a:rPr>
              <a:t>data name, meaning, domain value set or specification</a:t>
            </a:r>
            <a:r>
              <a:rPr lang="en-US" sz="2800">
                <a:latin typeface="Arial" pitchFamily="34" charset="0"/>
              </a:rPr>
              <a:t>, and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800" b="1">
                <a:latin typeface="Arial" pitchFamily="34" charset="0"/>
              </a:rPr>
              <a:t>technical rules that govern data integrity</a:t>
            </a:r>
            <a:r>
              <a:rPr lang="en-US" sz="3200">
                <a:latin typeface="Arial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0"/>
            <a:ext cx="8534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600200"/>
            <a:ext cx="6324600" cy="685800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Data - Information – Solution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457200" y="2438400"/>
            <a:ext cx="8458200" cy="76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000" b="1"/>
              <a:t>Careful data presentation can reveal the keys to operating a process more efficiently and profitably</a:t>
            </a: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0" y="3352800"/>
            <a:ext cx="9144000" cy="327660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Data Content Quality</a:t>
            </a:r>
            <a:r>
              <a:rPr lang="en-US" sz="3200">
                <a:latin typeface="Arial" pitchFamily="34" charset="0"/>
              </a:rPr>
              <a:t>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800">
                <a:latin typeface="Arial" pitchFamily="34" charset="0"/>
              </a:rPr>
              <a:t>Data content is not just values in database fields.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800">
                <a:latin typeface="Arial" pitchFamily="34" charset="0"/>
              </a:rPr>
              <a:t> Accuracy, non-duplication and concurrency of redundant data are the most important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800" i="1">
                <a:latin typeface="Arial" pitchFamily="34" charset="0"/>
              </a:rPr>
              <a:t>inherent</a:t>
            </a:r>
            <a:r>
              <a:rPr lang="en-US" sz="2800">
                <a:latin typeface="Arial" pitchFamily="34" charset="0"/>
              </a:rPr>
              <a:t>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800">
                <a:latin typeface="Arial" pitchFamily="34" charset="0"/>
              </a:rPr>
              <a:t>quality characteristics.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981200"/>
            <a:ext cx="7162800" cy="4191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smtClean="0"/>
              <a:t>The unknown or underestimated activity of corrosion, </a:t>
            </a:r>
          </a:p>
          <a:p>
            <a:pPr eaLnBrk="1" hangingPunct="1"/>
            <a:r>
              <a:rPr lang="en-US" b="1" smtClean="0"/>
              <a:t>the rate and its manifestation, </a:t>
            </a:r>
          </a:p>
          <a:p>
            <a:pPr eaLnBrk="1" hangingPunct="1"/>
            <a:r>
              <a:rPr lang="en-US" b="1" smtClean="0"/>
              <a:t>keeps inventory on higher count </a:t>
            </a:r>
          </a:p>
          <a:p>
            <a:pPr eaLnBrk="1" hangingPunct="1"/>
            <a:r>
              <a:rPr lang="en-US" b="1" smtClean="0"/>
              <a:t>and </a:t>
            </a:r>
          </a:p>
          <a:p>
            <a:pPr eaLnBrk="1" hangingPunct="1"/>
            <a:r>
              <a:rPr lang="en-US" b="1" smtClean="0"/>
              <a:t>freeze cash flow from </a:t>
            </a:r>
          </a:p>
          <a:p>
            <a:pPr eaLnBrk="1" hangingPunct="1"/>
            <a:r>
              <a:rPr lang="en-US" b="1" smtClean="0"/>
              <a:t>its productive and useful support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0"/>
            <a:ext cx="8534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600200"/>
            <a:ext cx="6324600" cy="685800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Data - Information – Solution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457200" y="2438400"/>
            <a:ext cx="8458200" cy="762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2000" b="1"/>
              <a:t>Careful data presentation can reveal the keys to operating a process more efficiently and profitably</a:t>
            </a: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0" y="3352800"/>
            <a:ext cx="9144000" cy="327660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Data Presentation Quality</a:t>
            </a:r>
            <a:r>
              <a:rPr lang="en-US" sz="3200">
                <a:latin typeface="Arial" pitchFamily="34" charset="0"/>
              </a:rPr>
              <a:t>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b="1">
                <a:latin typeface="Times New Roman" pitchFamily="18" charset="0"/>
              </a:rPr>
              <a:t>Data presentation quality consists of several</a:t>
            </a:r>
            <a:r>
              <a:rPr lang="en-US" sz="2400" b="1" i="1">
                <a:latin typeface="Times New Roman" pitchFamily="18" charset="0"/>
              </a:rPr>
              <a:t> pragmatic </a:t>
            </a:r>
            <a:r>
              <a:rPr lang="en-US" sz="2400" b="1">
                <a:latin typeface="Times New Roman" pitchFamily="18" charset="0"/>
              </a:rPr>
              <a:t>quality characteristics, which enables all knowledge workers to effectively use it to perform their work. Pragmatic characteristics include </a:t>
            </a:r>
          </a:p>
          <a:p>
            <a:pPr lvl="3">
              <a:spcBef>
                <a:spcPct val="20000"/>
              </a:spcBef>
              <a:defRPr/>
            </a:pPr>
            <a:r>
              <a:rPr lang="en-US" sz="2000" b="1">
                <a:solidFill>
                  <a:schemeClr val="hlink"/>
                </a:solidFill>
                <a:latin typeface="Times New Roman" pitchFamily="18" charset="0"/>
              </a:rPr>
              <a:t>you get the information when you need it, </a:t>
            </a:r>
          </a:p>
          <a:p>
            <a:pPr lvl="3">
              <a:spcBef>
                <a:spcPct val="20000"/>
              </a:spcBef>
              <a:defRPr/>
            </a:pPr>
            <a:r>
              <a:rPr lang="en-US" sz="2000" b="1">
                <a:solidFill>
                  <a:schemeClr val="hlink"/>
                </a:solidFill>
                <a:latin typeface="Times New Roman" pitchFamily="18" charset="0"/>
              </a:rPr>
              <a:t>you can easily understand the information as presented and </a:t>
            </a:r>
          </a:p>
          <a:p>
            <a:pPr lvl="3">
              <a:spcBef>
                <a:spcPct val="20000"/>
              </a:spcBef>
              <a:defRPr/>
            </a:pPr>
            <a:r>
              <a:rPr lang="en-US" sz="2000" b="1">
                <a:solidFill>
                  <a:schemeClr val="hlink"/>
                </a:solidFill>
                <a:latin typeface="Times New Roman" pitchFamily="18" charset="0"/>
              </a:rPr>
              <a:t>you get the right information to perform your work.</a:t>
            </a:r>
            <a:r>
              <a:rPr lang="en-US" sz="1600" b="1">
                <a:latin typeface="Times New Roman" pitchFamily="18" charset="0"/>
              </a:rPr>
              <a:t> 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2400" b="1">
                <a:latin typeface="Times New Roman" pitchFamily="18" charset="0"/>
              </a:rPr>
              <a:t>It should fit for</a:t>
            </a:r>
            <a:r>
              <a:rPr lang="en-US" sz="2400" b="1" i="1">
                <a:latin typeface="Times New Roman" pitchFamily="18" charset="0"/>
              </a:rPr>
              <a:t> all </a:t>
            </a:r>
            <a:r>
              <a:rPr lang="en-US" sz="2400" b="1">
                <a:latin typeface="Times New Roman" pitchFamily="18" charset="0"/>
              </a:rPr>
              <a:t>purposes requiring it, not just one purpose or use.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0"/>
            <a:ext cx="8534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600200"/>
            <a:ext cx="6324600" cy="685800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Data - Information – Solution</a:t>
            </a:r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457200" y="2438400"/>
            <a:ext cx="8458200" cy="419100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q"/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Corrosion is rarely an absolutely uniform process</a:t>
            </a:r>
            <a:endParaRPr lang="en-US" sz="320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Char char="q"/>
              <a:defRPr/>
            </a:pP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Because we are used to seeing corrosion rates derived from weight loss coupons and presented as annualized rates, we can easily be deceived into thinking of </a:t>
            </a:r>
          </a:p>
          <a:p>
            <a:pPr marL="457200" indent="-457200">
              <a:spcBef>
                <a:spcPct val="20000"/>
              </a:spcBef>
              <a:buClr>
                <a:schemeClr val="accent2"/>
              </a:buClr>
              <a:buSzPct val="120000"/>
              <a:buFont typeface="Wingdings" pitchFamily="2" charset="2"/>
              <a:buNone/>
              <a:defRPr/>
            </a:pP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‘corrosion as a steady state process’ !!!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0"/>
            <a:ext cx="8534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600200"/>
            <a:ext cx="6324600" cy="685800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Data - Information – Solution</a:t>
            </a: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457200" y="2438400"/>
            <a:ext cx="8458200" cy="419100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indent="514350">
              <a:spcBef>
                <a:spcPct val="20000"/>
              </a:spcBef>
              <a:buClr>
                <a:srgbClr val="3333CC"/>
              </a:buClr>
              <a:buSzPct val="120000"/>
              <a:buFont typeface="Wingdings" pitchFamily="2" charset="2"/>
              <a:buChar char="q"/>
              <a:defRPr/>
            </a:pPr>
            <a:r>
              <a:rPr lang="en-US" sz="3200" b="1">
                <a:latin typeface="Arial" pitchFamily="34" charset="0"/>
              </a:rPr>
              <a:t>In fact it is more often episodic in              nature: </a:t>
            </a:r>
          </a:p>
          <a:p>
            <a:pPr indent="514350">
              <a:spcBef>
                <a:spcPct val="20000"/>
              </a:spcBef>
              <a:buClr>
                <a:srgbClr val="3333CC"/>
              </a:buClr>
              <a:buSzPct val="120000"/>
              <a:buFont typeface="Wingdings" pitchFamily="2" charset="2"/>
              <a:buNone/>
              <a:defRPr/>
            </a:pPr>
            <a:r>
              <a:rPr lang="en-US" sz="3200" b="1">
                <a:latin typeface="Arial" pitchFamily="34" charset="0"/>
              </a:rPr>
              <a:t>periods of very low corrosion and short  periods of very high corrosion</a:t>
            </a:r>
          </a:p>
          <a:p>
            <a:pPr indent="514350">
              <a:spcBef>
                <a:spcPct val="20000"/>
              </a:spcBef>
              <a:buClr>
                <a:srgbClr val="3333CC"/>
              </a:buClr>
              <a:buSzPct val="120000"/>
              <a:buFont typeface="Wingdings" pitchFamily="2" charset="2"/>
              <a:buNone/>
              <a:defRPr/>
            </a:pPr>
            <a:endParaRPr lang="en-US" sz="3200" b="1">
              <a:latin typeface="Arial" pitchFamily="34" charset="0"/>
            </a:endParaRPr>
          </a:p>
          <a:p>
            <a:pPr indent="514350">
              <a:spcBef>
                <a:spcPct val="20000"/>
              </a:spcBef>
              <a:buClr>
                <a:srgbClr val="3333CC"/>
              </a:buClr>
              <a:buSzPct val="120000"/>
              <a:buFont typeface="Wingdings" pitchFamily="2" charset="2"/>
              <a:buChar char="q"/>
              <a:defRPr/>
            </a:pPr>
            <a:r>
              <a:rPr lang="en-US" sz="3200" b="1">
                <a:latin typeface="Arial" pitchFamily="34" charset="0"/>
              </a:rPr>
              <a:t>If we can identify the cause of the high corrosion events - we can begin to take control.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0"/>
            <a:ext cx="8534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600200"/>
            <a:ext cx="6324600" cy="685800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Data - Information – Solution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457200" y="2438400"/>
            <a:ext cx="8458200" cy="419100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57150" algn="ctr">
              <a:spcBef>
                <a:spcPct val="20000"/>
              </a:spcBef>
              <a:defRPr/>
            </a:pPr>
            <a:r>
              <a:rPr lang="en-US" sz="3200" b="1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Nothing is Forever</a:t>
            </a:r>
          </a:p>
          <a:p>
            <a:pPr marL="457200" indent="57150">
              <a:spcBef>
                <a:spcPct val="20000"/>
              </a:spcBef>
              <a:buClr>
                <a:srgbClr val="3333CC"/>
              </a:buClr>
              <a:buSzPct val="120000"/>
              <a:buFont typeface="Wingdings" pitchFamily="2" charset="2"/>
              <a:buChar char="q"/>
              <a:defRPr/>
            </a:pPr>
            <a:r>
              <a:rPr lang="en-US" sz="2800" b="1">
                <a:latin typeface="Arial" pitchFamily="34" charset="0"/>
              </a:rPr>
              <a:t>Because the causes of corrosion are often complex - it is dangerous to assume today's solution will hold forever. </a:t>
            </a:r>
          </a:p>
          <a:p>
            <a:pPr marL="457200" indent="57150">
              <a:spcBef>
                <a:spcPct val="20000"/>
              </a:spcBef>
              <a:buClr>
                <a:srgbClr val="3333CC"/>
              </a:buClr>
              <a:buSzPct val="120000"/>
              <a:buFont typeface="Wingdings" pitchFamily="2" charset="2"/>
              <a:buNone/>
              <a:defRPr/>
            </a:pPr>
            <a:endParaRPr lang="en-US" sz="2800" b="1">
              <a:latin typeface="Arial" pitchFamily="34" charset="0"/>
            </a:endParaRPr>
          </a:p>
          <a:p>
            <a:pPr marL="457200" indent="57150">
              <a:spcBef>
                <a:spcPct val="20000"/>
              </a:spcBef>
              <a:buClr>
                <a:srgbClr val="3333CC"/>
              </a:buClr>
              <a:buSzPct val="120000"/>
              <a:buFont typeface="Wingdings" pitchFamily="2" charset="2"/>
              <a:buChar char="q"/>
              <a:defRPr/>
            </a:pPr>
            <a:r>
              <a:rPr lang="en-US" sz="2800" b="1">
                <a:latin typeface="Arial" pitchFamily="34" charset="0"/>
              </a:rPr>
              <a:t>This is especially true of oil &amp; gas production, where reservoir conditions change continuously throughout the life of the field.</a:t>
            </a:r>
            <a:r>
              <a:rPr lang="en-US" sz="2800"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0"/>
            <a:ext cx="8534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228600" y="1143000"/>
            <a:ext cx="8610600" cy="571500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69804"/>
                  <a:invGamma/>
                </a:schemeClr>
              </a:gs>
              <a:gs pos="50000">
                <a:schemeClr val="bg1">
                  <a:alpha val="83000"/>
                </a:schemeClr>
              </a:gs>
              <a:gs pos="100000">
                <a:schemeClr val="bg1">
                  <a:gamma/>
                  <a:shade val="6980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57150" algn="ctr">
              <a:spcBef>
                <a:spcPct val="20000"/>
              </a:spcBef>
              <a:defRPr/>
            </a:pPr>
            <a:r>
              <a:rPr lang="en-US" sz="3200" b="1">
                <a:latin typeface="Arial" pitchFamily="34" charset="0"/>
              </a:rPr>
              <a:t>In most industries, </a:t>
            </a:r>
          </a:p>
          <a:p>
            <a:pPr marL="457200" indent="57150" algn="ctr">
              <a:spcBef>
                <a:spcPct val="20000"/>
              </a:spcBef>
              <a:defRPr/>
            </a:pPr>
            <a:r>
              <a:rPr lang="en-US" sz="3200" b="1">
                <a:latin typeface="Arial" pitchFamily="34" charset="0"/>
              </a:rPr>
              <a:t>corrosion control is not considered a separate category of operating costs. </a:t>
            </a:r>
          </a:p>
          <a:p>
            <a:pPr marL="457200" indent="57150" algn="ctr">
              <a:spcBef>
                <a:spcPct val="20000"/>
              </a:spcBef>
              <a:defRPr/>
            </a:pPr>
            <a:r>
              <a:rPr lang="en-US" sz="3200" b="1">
                <a:latin typeface="Arial" pitchFamily="34" charset="0"/>
              </a:rPr>
              <a:t>Rather it usually is included in </a:t>
            </a:r>
          </a:p>
          <a:p>
            <a:pPr marL="457200" indent="57150" algn="ctr">
              <a:spcBef>
                <a:spcPct val="20000"/>
              </a:spcBef>
              <a:defRPr/>
            </a:pPr>
            <a:r>
              <a:rPr lang="en-US" sz="3200" b="1">
                <a:latin typeface="Arial" pitchFamily="34" charset="0"/>
              </a:rPr>
              <a:t>general maintenance operations</a:t>
            </a:r>
          </a:p>
          <a:p>
            <a:pPr marL="457200" indent="57150" algn="ctr">
              <a:spcBef>
                <a:spcPct val="20000"/>
              </a:spcBef>
              <a:buFontTx/>
              <a:buChar char="-"/>
              <a:defRPr/>
            </a:pPr>
            <a:r>
              <a:rPr lang="en-US" sz="2400" b="1">
                <a:latin typeface="Arial" pitchFamily="34" charset="0"/>
              </a:rPr>
              <a:t> </a:t>
            </a:r>
            <a:r>
              <a:rPr lang="en-US" sz="2400" b="1" u="sng">
                <a:latin typeface="Arial" pitchFamily="34" charset="0"/>
              </a:rPr>
              <a:t>a procedure that </a:t>
            </a:r>
            <a:r>
              <a:rPr lang="en-US" sz="2400" b="1" u="sng">
                <a:solidFill>
                  <a:srgbClr val="FF3300"/>
                </a:solidFill>
                <a:latin typeface="Arial" pitchFamily="34" charset="0"/>
              </a:rPr>
              <a:t>masks </a:t>
            </a:r>
            <a:r>
              <a:rPr lang="en-US" sz="2400" b="1" u="sng">
                <a:latin typeface="Arial" pitchFamily="34" charset="0"/>
              </a:rPr>
              <a:t>the real costs of corrosion</a:t>
            </a:r>
            <a:r>
              <a:rPr lang="en-US" sz="2400" b="1">
                <a:latin typeface="Arial" pitchFamily="34" charset="0"/>
              </a:rPr>
              <a:t> -</a:t>
            </a:r>
            <a:r>
              <a:rPr lang="en-US" sz="3200" b="1">
                <a:latin typeface="Arial" pitchFamily="34" charset="0"/>
              </a:rPr>
              <a:t> </a:t>
            </a:r>
          </a:p>
          <a:p>
            <a:pPr marL="457200" indent="57150" algn="ctr">
              <a:spcBef>
                <a:spcPct val="20000"/>
              </a:spcBef>
              <a:defRPr/>
            </a:pPr>
            <a:r>
              <a:rPr lang="en-US" sz="3200" b="1">
                <a:latin typeface="Arial" pitchFamily="34" charset="0"/>
              </a:rPr>
              <a:t>and hence </a:t>
            </a:r>
          </a:p>
          <a:p>
            <a:pPr marL="457200" indent="57150" algn="ctr">
              <a:spcBef>
                <a:spcPct val="20000"/>
              </a:spcBef>
              <a:defRPr/>
            </a:pPr>
            <a:r>
              <a:rPr lang="en-US" sz="3200" b="1">
                <a:latin typeface="Arial" pitchFamily="34" charset="0"/>
              </a:rPr>
              <a:t>Corrosion Survey </a:t>
            </a:r>
          </a:p>
          <a:p>
            <a:pPr marL="457200" indent="57150" algn="ctr">
              <a:spcBef>
                <a:spcPct val="20000"/>
              </a:spcBef>
              <a:defRPr/>
            </a:pPr>
            <a:r>
              <a:rPr lang="en-US" sz="3200" b="1">
                <a:latin typeface="Arial" pitchFamily="34" charset="0"/>
              </a:rPr>
              <a:t>unearth the details required on corrosion cost.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28600"/>
            <a:ext cx="8534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304800" y="1524000"/>
            <a:ext cx="8534400" cy="457200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>
                  <a:alpha val="83000"/>
                </a:schemeClr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57150" algn="ctr">
              <a:spcBef>
                <a:spcPct val="20000"/>
              </a:spcBef>
              <a:defRPr/>
            </a:pPr>
            <a:r>
              <a:rPr lang="en-US" sz="3200" b="1">
                <a:latin typeface="Arial" pitchFamily="34" charset="0"/>
              </a:rPr>
              <a:t>Corrosion costs must be separated </a:t>
            </a:r>
          </a:p>
          <a:p>
            <a:pPr marL="457200" indent="57150" algn="ctr">
              <a:spcBef>
                <a:spcPct val="20000"/>
              </a:spcBef>
              <a:defRPr/>
            </a:pPr>
            <a:r>
              <a:rPr lang="en-US" sz="3200" b="1">
                <a:latin typeface="Arial" pitchFamily="34" charset="0"/>
              </a:rPr>
              <a:t>to determine </a:t>
            </a:r>
          </a:p>
          <a:p>
            <a:pPr marL="457200" indent="57150" algn="ctr">
              <a:spcBef>
                <a:spcPct val="20000"/>
              </a:spcBef>
              <a:defRPr/>
            </a:pPr>
            <a:r>
              <a:rPr lang="en-US" sz="3200" b="1">
                <a:latin typeface="Arial" pitchFamily="34" charset="0"/>
              </a:rPr>
              <a:t>how much is spent on corrosion </a:t>
            </a:r>
          </a:p>
          <a:p>
            <a:pPr marL="457200" indent="57150" algn="ctr">
              <a:spcBef>
                <a:spcPct val="20000"/>
              </a:spcBef>
              <a:defRPr/>
            </a:pPr>
            <a:r>
              <a:rPr lang="en-US" sz="3200" b="1">
                <a:latin typeface="Arial" pitchFamily="34" charset="0"/>
              </a:rPr>
              <a:t>and its control </a:t>
            </a:r>
          </a:p>
          <a:p>
            <a:pPr marL="457200" indent="57150" algn="ctr">
              <a:spcBef>
                <a:spcPct val="20000"/>
              </a:spcBef>
              <a:defRPr/>
            </a:pPr>
            <a:r>
              <a:rPr lang="en-US" sz="3200" b="1">
                <a:latin typeface="Arial" pitchFamily="34" charset="0"/>
              </a:rPr>
              <a:t>and </a:t>
            </a:r>
          </a:p>
          <a:p>
            <a:pPr marL="457200" indent="57150" algn="ctr">
              <a:spcBef>
                <a:spcPct val="20000"/>
              </a:spcBef>
              <a:defRPr/>
            </a:pPr>
            <a:r>
              <a:rPr lang="en-US" sz="3200" b="1">
                <a:latin typeface="Arial" pitchFamily="34" charset="0"/>
              </a:rPr>
              <a:t>the impact these costs </a:t>
            </a:r>
          </a:p>
          <a:p>
            <a:pPr marL="457200" indent="57150" algn="ctr">
              <a:spcBef>
                <a:spcPct val="20000"/>
              </a:spcBef>
              <a:defRPr/>
            </a:pPr>
            <a:r>
              <a:rPr lang="en-US" sz="3200" b="1">
                <a:latin typeface="Arial" pitchFamily="34" charset="0"/>
              </a:rPr>
              <a:t>have on </a:t>
            </a:r>
          </a:p>
          <a:p>
            <a:pPr marL="457200" indent="57150" algn="ctr">
              <a:spcBef>
                <a:spcPct val="20000"/>
              </a:spcBef>
              <a:defRPr/>
            </a:pPr>
            <a:r>
              <a:rPr lang="en-US" sz="3200" b="1">
                <a:latin typeface="Arial" pitchFamily="34" charset="0"/>
              </a:rPr>
              <a:t>budgets and profits.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447800"/>
            <a:ext cx="9144000" cy="5181600"/>
          </a:xfr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defRPr/>
            </a:pPr>
            <a:r>
              <a:rPr lang="en-US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Cost systems have two general objectives</a:t>
            </a:r>
            <a:r>
              <a:rPr lang="en-US" sz="28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sz="1000" b="1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2900" indent="-342900" algn="l" eaLnBrk="1" hangingPunct="1">
              <a:lnSpc>
                <a:spcPct val="80000"/>
              </a:lnSpc>
              <a:buClr>
                <a:srgbClr val="3333CC"/>
              </a:buClr>
              <a:buSzPct val="120000"/>
              <a:buFont typeface="Wingdings" pitchFamily="2" charset="2"/>
              <a:buChar char="ü"/>
              <a:defRPr/>
            </a:pPr>
            <a:r>
              <a:rPr lang="en-US" sz="2800" b="1" smtClean="0"/>
              <a:t>To provide financial information to an economic entry  </a:t>
            </a:r>
          </a:p>
          <a:p>
            <a:pPr marL="342900" indent="-342900" eaLnBrk="1" hangingPunct="1">
              <a:lnSpc>
                <a:spcPct val="80000"/>
              </a:lnSpc>
              <a:buClr>
                <a:srgbClr val="3333CC"/>
              </a:buClr>
              <a:buSzPct val="120000"/>
              <a:buFont typeface="Wingdings" pitchFamily="2" charset="2"/>
              <a:buNone/>
              <a:defRPr/>
            </a:pPr>
            <a:r>
              <a:rPr lang="en-US" sz="2800" b="1" smtClean="0"/>
              <a:t>and </a:t>
            </a:r>
          </a:p>
          <a:p>
            <a:pPr marL="342900" indent="-342900" algn="l" eaLnBrk="1" hangingPunct="1">
              <a:lnSpc>
                <a:spcPct val="80000"/>
              </a:lnSpc>
              <a:buClr>
                <a:srgbClr val="3333CC"/>
              </a:buClr>
              <a:buSzPct val="120000"/>
              <a:buFont typeface="Wingdings" pitchFamily="2" charset="2"/>
              <a:buChar char="ü"/>
              <a:defRPr/>
            </a:pPr>
            <a:r>
              <a:rPr lang="en-US" sz="2800" b="1" smtClean="0"/>
              <a:t>To provide financial information to management and diverse departments of an organization </a:t>
            </a:r>
          </a:p>
          <a:p>
            <a:pPr marL="342900" indent="-342900" eaLnBrk="1" hangingPunct="1">
              <a:lnSpc>
                <a:spcPct val="80000"/>
              </a:lnSpc>
              <a:defRPr/>
            </a:pPr>
            <a:r>
              <a:rPr lang="en-US" sz="2800" b="1" smtClean="0"/>
              <a:t>to permit them </a:t>
            </a:r>
          </a:p>
          <a:p>
            <a:pPr marL="342900" indent="-342900" eaLnBrk="1" hangingPunct="1">
              <a:lnSpc>
                <a:spcPct val="80000"/>
              </a:lnSpc>
              <a:defRPr/>
            </a:pPr>
            <a:r>
              <a:rPr lang="en-US" sz="2800" b="1" u="sng" smtClean="0"/>
              <a:t>to plan and control activities</a:t>
            </a:r>
            <a:r>
              <a:rPr lang="en-US" sz="2800" b="1" smtClean="0"/>
              <a:t>.</a:t>
            </a:r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sz="2800" b="1" smtClean="0"/>
          </a:p>
          <a:p>
            <a:pPr marL="342900" indent="-342900" eaLnBrk="1" hangingPunct="1">
              <a:lnSpc>
                <a:spcPct val="80000"/>
              </a:lnSpc>
              <a:defRPr/>
            </a:pPr>
            <a:r>
              <a:rPr lang="en-US" sz="2800" b="1" smtClean="0"/>
              <a:t> Financial data for various activities or proposal often are brought to the attention of the management at the same time.</a:t>
            </a:r>
            <a:r>
              <a:rPr lang="en-US" sz="28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828800"/>
            <a:ext cx="8001000" cy="4419600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Management sets priorities. </a:t>
            </a:r>
          </a:p>
          <a:p>
            <a:pPr eaLnBrk="1" hangingPunct="1">
              <a:defRPr/>
            </a:pPr>
            <a:endParaRPr lang="en-US" sz="1000" b="1" smtClean="0"/>
          </a:p>
          <a:p>
            <a:pPr eaLnBrk="1" hangingPunct="1">
              <a:defRPr/>
            </a:pPr>
            <a:r>
              <a:rPr lang="en-US" sz="2800" b="1" smtClean="0"/>
              <a:t>In most businesses, corrosion costs are included indiscriminately with other preventive or corrective maintenance jobs without being separated out. </a:t>
            </a:r>
          </a:p>
          <a:p>
            <a:pPr eaLnBrk="1" hangingPunct="1">
              <a:defRPr/>
            </a:pPr>
            <a:r>
              <a:rPr lang="en-US" sz="2800" b="1" smtClean="0"/>
              <a:t>This practice </a:t>
            </a:r>
            <a:r>
              <a:rPr lang="en-US" sz="2800" b="1" u="sng" smtClean="0"/>
              <a:t>prevents management</a:t>
            </a:r>
            <a:r>
              <a:rPr lang="en-US" sz="2800" b="1" smtClean="0"/>
              <a:t> from recognizing the advantages of corrosion prevention and control and thus </a:t>
            </a:r>
          </a:p>
          <a:p>
            <a:pPr eaLnBrk="1" hangingPunct="1">
              <a:defRPr/>
            </a:pPr>
            <a:r>
              <a:rPr lang="en-US" sz="2800" b="1" u="sng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optimizing resources and minimizing costs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524000"/>
            <a:ext cx="8001000" cy="50292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It is well known in industry that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 corrosion is a major factor in reducing the reliability and useful life of metallic equipment - used to produce or transform a product. 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Corrosion problems frequently are ignored or 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rgbClr val="FF3300"/>
                </a:solidFill>
              </a:rPr>
              <a:t>Merely Accepted</a:t>
            </a:r>
            <a:r>
              <a:rPr lang="en-US" b="1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as a normal decrease in the equipment’s lifespan.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981200"/>
            <a:ext cx="7772400" cy="4343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smtClean="0"/>
              <a:t>Ignorance and acceptance approaches </a:t>
            </a:r>
          </a:p>
          <a:p>
            <a:pPr eaLnBrk="1" hangingPunct="1"/>
            <a:r>
              <a:rPr lang="en-US" b="1" smtClean="0"/>
              <a:t>translate </a:t>
            </a:r>
          </a:p>
          <a:p>
            <a:pPr eaLnBrk="1" hangingPunct="1"/>
            <a:r>
              <a:rPr lang="en-US" b="1" smtClean="0"/>
              <a:t>into expenses </a:t>
            </a:r>
          </a:p>
          <a:p>
            <a:pPr eaLnBrk="1" hangingPunct="1"/>
            <a:r>
              <a:rPr lang="en-US" b="1" smtClean="0"/>
              <a:t>that could be minimized simply by identifying the costs involved and the strategies being employed to avoid or decrease damages from corrosion.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1676400"/>
            <a:ext cx="7010400" cy="46482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smtClean="0"/>
              <a:t>Without going into the root cause of the problems.</a:t>
            </a:r>
          </a:p>
          <a:p>
            <a:pPr eaLnBrk="1" hangingPunct="1"/>
            <a:r>
              <a:rPr lang="en-US" b="1" smtClean="0"/>
              <a:t>the frequency and seriousness of the corrosion damage </a:t>
            </a:r>
          </a:p>
          <a:p>
            <a:pPr eaLnBrk="1" hangingPunct="1"/>
            <a:r>
              <a:rPr lang="en-US" b="1" smtClean="0"/>
              <a:t>- suffered by plant equipment- </a:t>
            </a:r>
          </a:p>
          <a:p>
            <a:pPr eaLnBrk="1" hangingPunct="1"/>
            <a:r>
              <a:rPr lang="en-US" b="1" smtClean="0"/>
              <a:t>remains unattended </a:t>
            </a:r>
          </a:p>
          <a:p>
            <a:pPr eaLnBrk="1" hangingPunct="1"/>
            <a:r>
              <a:rPr lang="en-US" b="1" smtClean="0"/>
              <a:t>and </a:t>
            </a:r>
          </a:p>
          <a:p>
            <a:pPr eaLnBrk="1" hangingPunct="1"/>
            <a:r>
              <a:rPr lang="en-US" b="1" smtClean="0"/>
              <a:t>non-integrated, </a:t>
            </a:r>
          </a:p>
          <a:p>
            <a:pPr eaLnBrk="1" hangingPunct="1"/>
            <a:endParaRPr 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676400"/>
            <a:ext cx="8915400" cy="4876800"/>
          </a:xfrm>
          <a:solidFill>
            <a:schemeClr val="bg1"/>
          </a:solidFill>
        </p:spPr>
        <p:txBody>
          <a:bodyPr/>
          <a:lstStyle/>
          <a:p>
            <a:pPr marL="400050" indent="-400050" eaLnBrk="1" hangingPunct="1">
              <a:lnSpc>
                <a:spcPct val="90000"/>
              </a:lnSpc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Damages like:</a:t>
            </a:r>
          </a:p>
          <a:p>
            <a:pPr marL="400050" indent="-400050" algn="l" eaLnBrk="1" hangingPunct="1">
              <a:lnSpc>
                <a:spcPct val="90000"/>
              </a:lnSpc>
              <a:buClr>
                <a:srgbClr val="FF3300"/>
              </a:buClr>
              <a:buSzPct val="120000"/>
              <a:buFont typeface="Wingdings" pitchFamily="2" charset="2"/>
              <a:buChar char="ü"/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Thickness design, </a:t>
            </a:r>
          </a:p>
          <a:p>
            <a:pPr marL="400050" indent="-400050" algn="l" eaLnBrk="1" hangingPunct="1">
              <a:lnSpc>
                <a:spcPct val="90000"/>
              </a:lnSpc>
              <a:buClr>
                <a:srgbClr val="FF3300"/>
              </a:buClr>
              <a:buSzPct val="120000"/>
              <a:buFont typeface="Wingdings" pitchFamily="2" charset="2"/>
              <a:buChar char="ü"/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Paint retouching, </a:t>
            </a:r>
          </a:p>
          <a:p>
            <a:pPr marL="400050" indent="-400050" algn="l" eaLnBrk="1" hangingPunct="1">
              <a:lnSpc>
                <a:spcPct val="90000"/>
              </a:lnSpc>
              <a:buClr>
                <a:srgbClr val="FF3300"/>
              </a:buClr>
              <a:buSzPct val="120000"/>
              <a:buFont typeface="Wingdings" pitchFamily="2" charset="2"/>
              <a:buChar char="ü"/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Plant stoppages, </a:t>
            </a:r>
          </a:p>
          <a:p>
            <a:pPr marL="400050" indent="-400050" algn="l" eaLnBrk="1" hangingPunct="1">
              <a:lnSpc>
                <a:spcPct val="90000"/>
              </a:lnSpc>
              <a:buClr>
                <a:srgbClr val="FF3300"/>
              </a:buClr>
              <a:buSzPct val="120000"/>
              <a:buFont typeface="Wingdings" pitchFamily="2" charset="2"/>
              <a:buChar char="ü"/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Relocation of equipment before reaching end of useful life, </a:t>
            </a:r>
          </a:p>
          <a:p>
            <a:pPr marL="400050" indent="-400050" algn="l" eaLnBrk="1" hangingPunct="1">
              <a:lnSpc>
                <a:spcPct val="90000"/>
              </a:lnSpc>
              <a:buClr>
                <a:srgbClr val="FF3300"/>
              </a:buClr>
              <a:buSzPct val="120000"/>
              <a:buFont typeface="Wingdings" pitchFamily="2" charset="2"/>
              <a:buChar char="ü"/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Redesigning of equipment, </a:t>
            </a:r>
          </a:p>
          <a:p>
            <a:pPr marL="400050" indent="-400050" algn="l" eaLnBrk="1" hangingPunct="1">
              <a:lnSpc>
                <a:spcPct val="90000"/>
              </a:lnSpc>
              <a:buClr>
                <a:srgbClr val="FF3300"/>
              </a:buClr>
              <a:buSzPct val="120000"/>
              <a:buFont typeface="Wingdings" pitchFamily="2" charset="2"/>
              <a:buChar char="ü"/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Leaks, </a:t>
            </a:r>
          </a:p>
          <a:p>
            <a:pPr marL="400050" indent="-400050" algn="l" eaLnBrk="1" hangingPunct="1">
              <a:lnSpc>
                <a:spcPct val="90000"/>
              </a:lnSpc>
              <a:buClr>
                <a:srgbClr val="FF3300"/>
              </a:buClr>
              <a:buSzPct val="120000"/>
              <a:buFont typeface="Wingdings" pitchFamily="2" charset="2"/>
              <a:buChar char="ü"/>
              <a:defRPr/>
            </a:pP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Escaping of substances.. 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76400"/>
            <a:ext cx="7848600" cy="4800600"/>
          </a:xfrm>
          <a:solidFill>
            <a:schemeClr val="bg1"/>
          </a:solidFill>
        </p:spPr>
        <p:txBody>
          <a:bodyPr/>
          <a:lstStyle/>
          <a:p>
            <a:pPr marL="342900" indent="-342900" algn="l" eaLnBrk="1" hangingPunct="1">
              <a:lnSpc>
                <a:spcPct val="80000"/>
              </a:lnSpc>
              <a:buClr>
                <a:srgbClr val="FF3300"/>
              </a:buClr>
              <a:buSzPct val="120000"/>
              <a:buFont typeface="Wingdings" pitchFamily="2" charset="2"/>
              <a:buChar char="ü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Production postponements, accidents and explosions, </a:t>
            </a:r>
          </a:p>
          <a:p>
            <a:pPr marL="342900" indent="-342900" algn="l" eaLnBrk="1" hangingPunct="1">
              <a:lnSpc>
                <a:spcPct val="80000"/>
              </a:lnSpc>
              <a:buClr>
                <a:srgbClr val="FF3300"/>
              </a:buClr>
              <a:buSzPct val="120000"/>
              <a:buFont typeface="Wingdings" pitchFamily="2" charset="2"/>
              <a:buChar char="ü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Loss of life, </a:t>
            </a:r>
          </a:p>
          <a:p>
            <a:pPr marL="342900" indent="-342900" algn="l" eaLnBrk="1" hangingPunct="1">
              <a:lnSpc>
                <a:spcPct val="80000"/>
              </a:lnSpc>
              <a:buClr>
                <a:srgbClr val="FF3300"/>
              </a:buClr>
              <a:buSzPct val="120000"/>
              <a:buFont typeface="Wingdings" pitchFamily="2" charset="2"/>
              <a:buChar char="ü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Environmental damage, </a:t>
            </a:r>
          </a:p>
          <a:p>
            <a:pPr marL="342900" indent="-342900" algn="l" eaLnBrk="1" hangingPunct="1">
              <a:lnSpc>
                <a:spcPct val="80000"/>
              </a:lnSpc>
              <a:buClr>
                <a:srgbClr val="FF3300"/>
              </a:buClr>
              <a:buSzPct val="120000"/>
              <a:buFont typeface="Wingdings" pitchFamily="2" charset="2"/>
              <a:buChar char="ü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Loss of equipment and materials, </a:t>
            </a:r>
          </a:p>
          <a:p>
            <a:pPr marL="342900" indent="-342900" algn="l" eaLnBrk="1" hangingPunct="1">
              <a:lnSpc>
                <a:spcPct val="80000"/>
              </a:lnSpc>
              <a:buClr>
                <a:srgbClr val="FF3300"/>
              </a:buClr>
              <a:buSzPct val="120000"/>
              <a:buFont typeface="Wingdings" pitchFamily="2" charset="2"/>
              <a:buChar char="ü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Fines, </a:t>
            </a:r>
          </a:p>
          <a:p>
            <a:pPr marL="342900" indent="-342900" algn="l" eaLnBrk="1" hangingPunct="1">
              <a:lnSpc>
                <a:spcPct val="80000"/>
              </a:lnSpc>
              <a:buClr>
                <a:srgbClr val="FF3300"/>
              </a:buClr>
              <a:buSzPct val="120000"/>
              <a:buFont typeface="Wingdings" pitchFamily="2" charset="2"/>
              <a:buChar char="ü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Injury to third parties, </a:t>
            </a:r>
          </a:p>
          <a:p>
            <a:pPr marL="342900" indent="-342900" algn="l" eaLnBrk="1" hangingPunct="1">
              <a:lnSpc>
                <a:spcPct val="80000"/>
              </a:lnSpc>
              <a:buClr>
                <a:srgbClr val="FF3300"/>
              </a:buClr>
              <a:buSzPct val="120000"/>
              <a:buFont typeface="Wingdings" pitchFamily="2" charset="2"/>
              <a:buChar char="ü"/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Damages to infrastructure </a:t>
            </a:r>
          </a:p>
          <a:p>
            <a:pPr marL="342900" indent="-342900" eaLnBrk="1" hangingPunct="1">
              <a:lnSpc>
                <a:spcPct val="80000"/>
              </a:lnSpc>
              <a:defRPr/>
            </a:pPr>
            <a:r>
              <a:rPr lang="en-US" sz="28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are few of the direct losses</a:t>
            </a:r>
          </a:p>
          <a:p>
            <a:pPr marL="342900" indent="-342900" eaLnBrk="1" hangingPunct="1">
              <a:lnSpc>
                <a:spcPct val="80000"/>
              </a:lnSpc>
              <a:defRPr/>
            </a:pPr>
            <a:r>
              <a:rPr lang="en-US" sz="28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One production unit has to focus to </a:t>
            </a:r>
          </a:p>
          <a:p>
            <a:pPr marL="342900" indent="-342900" eaLnBrk="1" hangingPunct="1">
              <a:lnSpc>
                <a:spcPct val="80000"/>
              </a:lnSpc>
              <a:defRPr/>
            </a:pPr>
            <a:r>
              <a:rPr lang="en-US" sz="28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learn the usefulness of Corrosion Survey</a:t>
            </a:r>
            <a:r>
              <a:rPr lang="en-US" sz="2800" smtClean="0"/>
              <a:t>. </a:t>
            </a:r>
            <a:endParaRPr 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8991600" cy="1066800"/>
          </a:xfr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371600"/>
            <a:ext cx="9144000" cy="5486400"/>
          </a:xfr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One of the fastest,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most effective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and least expensive methods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to carry out audit of an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ORGANISATION’S ABILITY TO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CONTROL CORROSION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9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insights gained from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Corrosion Survey and Corrosion Audit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will help </a:t>
            </a:r>
            <a:r>
              <a:rPr lang="en-US" sz="24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organisation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to cut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costs, reduce its environmental impact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and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improve safety.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**********************************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5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56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  <p:bldP spid="2560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524000"/>
            <a:ext cx="6400800" cy="4267200"/>
          </a:xfrm>
          <a:solidFill>
            <a:schemeClr val="bg1"/>
          </a:solidFill>
        </p:spPr>
        <p:txBody>
          <a:bodyPr/>
          <a:lstStyle/>
          <a:p>
            <a:pPr eaLnBrk="1" hangingPunct="1"/>
            <a:endParaRPr lang="en-US" b="1" smtClean="0"/>
          </a:p>
          <a:p>
            <a:pPr eaLnBrk="1" hangingPunct="1"/>
            <a:r>
              <a:rPr lang="en-US" b="1" smtClean="0"/>
              <a:t>Coordination between </a:t>
            </a:r>
          </a:p>
          <a:p>
            <a:pPr eaLnBrk="1" hangingPunct="1"/>
            <a:r>
              <a:rPr lang="en-US" b="1" smtClean="0"/>
              <a:t>Production, Maintenance, Service, Inventory, Finance Policy And Safety Aspects, </a:t>
            </a:r>
          </a:p>
          <a:p>
            <a:pPr eaLnBrk="1" hangingPunct="1"/>
            <a:r>
              <a:rPr lang="en-US" b="1" smtClean="0"/>
              <a:t>many times remain a matter of ‘Who Rules?’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3810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smtClean="0"/>
              <a:t>The long sightedness for a smooth, longer stream days activity gets blurred </a:t>
            </a:r>
          </a:p>
          <a:p>
            <a:pPr eaLnBrk="1" hangingPunct="1"/>
            <a:r>
              <a:rPr lang="en-US" b="1" smtClean="0"/>
              <a:t>and </a:t>
            </a:r>
          </a:p>
          <a:p>
            <a:pPr eaLnBrk="1" hangingPunct="1"/>
            <a:r>
              <a:rPr lang="en-US" b="1" smtClean="0"/>
              <a:t>myopic 'fix-it-up' type </a:t>
            </a:r>
          </a:p>
          <a:p>
            <a:pPr eaLnBrk="1" hangingPunct="1"/>
            <a:r>
              <a:rPr lang="en-US" b="1" smtClean="0"/>
              <a:t>approach gets dominated.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676400"/>
            <a:ext cx="6400800" cy="41910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/>
              <a:t>Statistically it is proved that &gt;55% of the plant process problems 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leading to unscheduled shut down, 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units isolation, 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/>
              <a:t>costly production relates to Corrosion Phenomena.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7630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  <a:latin typeface="Impact" pitchFamily="34" charset="0"/>
              </a:rPr>
              <a:t>Corrosion Survey &amp; Corrosion Audit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752600"/>
            <a:ext cx="6400800" cy="43434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b="1" smtClean="0"/>
              <a:t>It is estimated that </a:t>
            </a:r>
          </a:p>
          <a:p>
            <a:pPr eaLnBrk="1" hangingPunct="1"/>
            <a:r>
              <a:rPr lang="en-US" b="1" smtClean="0"/>
              <a:t>30% of corrosion problems can be solved, </a:t>
            </a:r>
          </a:p>
          <a:p>
            <a:pPr eaLnBrk="1" hangingPunct="1"/>
            <a:r>
              <a:rPr lang="en-US" b="1" smtClean="0"/>
              <a:t>if early stages of the </a:t>
            </a:r>
          </a:p>
          <a:p>
            <a:pPr eaLnBrk="1" hangingPunct="1"/>
            <a:r>
              <a:rPr lang="en-US" sz="3600" b="1" smtClean="0"/>
              <a:t>Manifested Corrosion</a:t>
            </a:r>
            <a:r>
              <a:rPr lang="en-US" b="1" smtClean="0"/>
              <a:t> </a:t>
            </a:r>
          </a:p>
          <a:p>
            <a:pPr eaLnBrk="1" hangingPunct="1"/>
            <a:r>
              <a:rPr lang="en-US" b="1" smtClean="0"/>
              <a:t>is taken care.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2304</Words>
  <Application>Microsoft Office PowerPoint</Application>
  <PresentationFormat>On-screen Show (4:3)</PresentationFormat>
  <Paragraphs>386</Paragraphs>
  <Slides>52</Slides>
  <Notes>52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Default Design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  <vt:lpstr>Corrosion Survey &amp; Corrosion Audit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Corrosion Survey &amp; Corrosion Audit</dc:title>
  <dc:creator>abc</dc:creator>
  <cp:lastModifiedBy>ANAM</cp:lastModifiedBy>
  <cp:revision>21</cp:revision>
  <dcterms:created xsi:type="dcterms:W3CDTF">2008-05-05T15:51:04Z</dcterms:created>
  <dcterms:modified xsi:type="dcterms:W3CDTF">2014-01-28T03:15:34Z</dcterms:modified>
</cp:coreProperties>
</file>